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979025"/>
  <p:defaultTextStyle>
    <a:defPPr>
      <a:defRPr lang="th-TH"/>
    </a:defPPr>
    <a:lvl1pPr marL="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F3F"/>
    <a:srgbClr val="0000FF"/>
    <a:srgbClr val="FF7C8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750" autoAdjust="0"/>
    <p:restoredTop sz="94671" autoAdjust="0"/>
  </p:normalViewPr>
  <p:slideViewPr>
    <p:cSldViewPr>
      <p:cViewPr varScale="1">
        <p:scale>
          <a:sx n="111" d="100"/>
          <a:sy n="111" d="100"/>
        </p:scale>
        <p:origin x="1452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951"/>
          </a:xfrm>
          <a:prstGeom prst="rect">
            <a:avLst/>
          </a:prstGeom>
        </p:spPr>
        <p:txBody>
          <a:bodyPr vert="horz" lIns="93801" tIns="46901" rIns="93801" bIns="46901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8951"/>
          </a:xfrm>
          <a:prstGeom prst="rect">
            <a:avLst/>
          </a:prstGeom>
        </p:spPr>
        <p:txBody>
          <a:bodyPr vert="horz" lIns="93801" tIns="46901" rIns="93801" bIns="46901" rtlCol="0"/>
          <a:lstStyle>
            <a:lvl1pPr algn="r">
              <a:defRPr sz="1200"/>
            </a:lvl1pPr>
          </a:lstStyle>
          <a:p>
            <a:fld id="{3980BCD5-C829-4B00-8B99-F092C42BC85E}" type="datetimeFigureOut">
              <a:rPr lang="th-TH" smtClean="0"/>
              <a:t>21/03/65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801" tIns="46901" rIns="93801" bIns="46901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1" y="4740037"/>
            <a:ext cx="5486400" cy="4490561"/>
          </a:xfrm>
          <a:prstGeom prst="rect">
            <a:avLst/>
          </a:prstGeom>
        </p:spPr>
        <p:txBody>
          <a:bodyPr vert="horz" lIns="93801" tIns="46901" rIns="93801" bIns="46901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78343"/>
            <a:ext cx="2971800" cy="498951"/>
          </a:xfrm>
          <a:prstGeom prst="rect">
            <a:avLst/>
          </a:prstGeom>
        </p:spPr>
        <p:txBody>
          <a:bodyPr vert="horz" lIns="93801" tIns="46901" rIns="93801" bIns="46901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4" y="9478343"/>
            <a:ext cx="2971800" cy="498951"/>
          </a:xfrm>
          <a:prstGeom prst="rect">
            <a:avLst/>
          </a:prstGeom>
        </p:spPr>
        <p:txBody>
          <a:bodyPr vert="horz" lIns="93801" tIns="46901" rIns="93801" bIns="46901" rtlCol="0" anchor="b"/>
          <a:lstStyle>
            <a:lvl1pPr algn="r">
              <a:defRPr sz="1200"/>
            </a:lvl1pPr>
          </a:lstStyle>
          <a:p>
            <a:fld id="{41BE3D97-24B9-4A0A-AB5C-8CD9ECC774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2833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933450" y="747713"/>
            <a:ext cx="4991100" cy="3743325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E3D97-24B9-4A0A-AB5C-8CD9ECC77471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3020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21/03/65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40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21/03/65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42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1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21/03/65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563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21/03/65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11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4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4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3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2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0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9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7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21/03/65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685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1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21/03/65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57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21/03/65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758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21/03/65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88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21/03/65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8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4" y="273051"/>
            <a:ext cx="3008313" cy="116205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21/03/65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973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49" indent="0">
              <a:buNone/>
              <a:defRPr sz="2900"/>
            </a:lvl2pPr>
            <a:lvl3pPr marL="957697" indent="0">
              <a:buNone/>
              <a:defRPr sz="2500"/>
            </a:lvl3pPr>
            <a:lvl4pPr marL="1436546" indent="0">
              <a:buNone/>
              <a:defRPr sz="2100"/>
            </a:lvl4pPr>
            <a:lvl5pPr marL="1915395" indent="0">
              <a:buNone/>
              <a:defRPr sz="2100"/>
            </a:lvl5pPr>
            <a:lvl6pPr marL="2394243" indent="0">
              <a:buNone/>
              <a:defRPr sz="2100"/>
            </a:lvl6pPr>
            <a:lvl7pPr marL="2873092" indent="0">
              <a:buNone/>
              <a:defRPr sz="2100"/>
            </a:lvl7pPr>
            <a:lvl8pPr marL="3351940" indent="0">
              <a:buNone/>
              <a:defRPr sz="2100"/>
            </a:lvl8pPr>
            <a:lvl9pPr marL="3830788" indent="0">
              <a:buNone/>
              <a:defRPr sz="21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21/03/65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423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7C80"/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1"/>
          </a:xfrm>
          <a:prstGeom prst="rect">
            <a:avLst/>
          </a:prstGeom>
        </p:spPr>
        <p:txBody>
          <a:bodyPr vert="horz" lIns="95770" tIns="47885" rIns="95770" bIns="47885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5770" tIns="47885" rIns="95770" bIns="47885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79B6-6822-485B-AED0-F9D0DBD358CB}" type="datetimeFigureOut">
              <a:rPr lang="th-TH" smtClean="0"/>
              <a:t>21/03/65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062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697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37" indent="-359137" algn="l" defTabSz="957697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29" indent="-299280" algn="l" defTabSz="957697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21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970" indent="-239424" algn="l" defTabSz="95769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819" indent="-239424" algn="l" defTabSz="957697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668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516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36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21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49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97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46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395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243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092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94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788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กลุ่ม 4"/>
          <p:cNvGrpSpPr/>
          <p:nvPr/>
        </p:nvGrpSpPr>
        <p:grpSpPr>
          <a:xfrm>
            <a:off x="0" y="6021288"/>
            <a:ext cx="9144000" cy="836712"/>
            <a:chOff x="0" y="4395355"/>
            <a:chExt cx="9144000" cy="748145"/>
          </a:xfrm>
        </p:grpSpPr>
        <p:pic>
          <p:nvPicPr>
            <p:cNvPr id="102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0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2607494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5214988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 r="49318"/>
            <a:stretch/>
          </p:blipFill>
          <p:spPr bwMode="auto">
            <a:xfrm>
              <a:off x="7822482" y="4395355"/>
              <a:ext cx="1321518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985797"/>
              </p:ext>
            </p:extLst>
          </p:nvPr>
        </p:nvGraphicFramePr>
        <p:xfrm>
          <a:off x="180184" y="1948146"/>
          <a:ext cx="2952328" cy="1653078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0017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ภาษีที่ดินและสิ่งปลูกสร้าง</a:t>
                      </a: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6358">
                <a:tc>
                  <a:txBody>
                    <a:bodyPr/>
                    <a:lstStyle/>
                    <a:p>
                      <a:r>
                        <a:rPr lang="th-TH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ผู้เสียภาษี 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เจ้าของที่ดิน/เจ้าของสิ่งปลูกสร้าง</a:t>
                      </a:r>
                    </a:p>
                    <a:p>
                      <a:r>
                        <a:rPr lang="th-TH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</a:t>
                      </a:r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เจ้าของห้องชุด</a:t>
                      </a:r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ผู้ครอบครองทรัพย์สิน</a:t>
                      </a:r>
                    </a:p>
                    <a:p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หรือผู้ที่ทำประโยชน์ในทรัพย์สินของรัฐ</a:t>
                      </a:r>
                    </a:p>
                    <a:p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(ที่ดิน/สิ่งปลูกสร้าง)</a:t>
                      </a:r>
                      <a:endParaRPr lang="th-TH" sz="15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ตาราง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927457"/>
              </p:ext>
            </p:extLst>
          </p:nvPr>
        </p:nvGraphicFramePr>
        <p:xfrm>
          <a:off x="3396283" y="1031726"/>
          <a:ext cx="5634880" cy="2203688"/>
        </p:xfrm>
        <a:graphic>
          <a:graphicData uri="http://schemas.openxmlformats.org/drawingml/2006/table">
            <a:tbl>
              <a:tblPr lastRow="1" bandRow="1">
                <a:tableStyleId>{284E427A-3D55-4303-BF80-6455036E1DE7}</a:tableStyleId>
              </a:tblPr>
              <a:tblGrid>
                <a:gridCol w="5634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ตรวจสอบรายการที่ดินและสิ่งปลูกสร้าง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พฤศจิกายน - ธันวาคม  2564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544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ประกาศราคาประเมินทุนทรัพย์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มกราคม  2565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088">
                <a:tc>
                  <a:txBody>
                    <a:bodyPr/>
                    <a:lstStyle/>
                    <a:p>
                      <a:pPr marL="0" marR="0" indent="0" algn="l" defTabSz="9576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แจ้งการประเมินภาษี   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มกราคม - กุมภาพันธ์   2565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008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ชำระภาษี                     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ภายใน</a:t>
                      </a:r>
                      <a:r>
                        <a:rPr lang="th-TH" sz="15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เมษายน 2565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ผ่อนชำระภาษี                 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เมษายน</a:t>
                      </a:r>
                      <a:r>
                        <a:rPr lang="th-TH" sz="15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- มิถุนายน  2565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ฐานภาษี </a:t>
                      </a:r>
                      <a:r>
                        <a:rPr lang="en-US" sz="1500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aseline="0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aseline="0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มูลค่าของที่ดินและสิ่งปลูกสร้าง (ราคาประเมินทุนทรัพย์)</a:t>
                      </a:r>
                      <a:endParaRPr lang="th-TH" sz="15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233640"/>
              </p:ext>
            </p:extLst>
          </p:nvPr>
        </p:nvGraphicFramePr>
        <p:xfrm>
          <a:off x="184498" y="3718178"/>
          <a:ext cx="4573565" cy="1981200"/>
        </p:xfrm>
        <a:graphic>
          <a:graphicData uri="http://schemas.openxmlformats.org/drawingml/2006/table">
            <a:tbl>
              <a:tblPr lastRow="1" bandRow="1">
                <a:tableStyleId>{93296810-A885-4BE3-A3E7-6D5BEEA58F35}</a:tableStyleId>
              </a:tblPr>
              <a:tblGrid>
                <a:gridCol w="4573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เบี้ยปรับ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: 10%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มาชำระก่อนออกหนังสือแจ้งทวงถาม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536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  :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20%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มาชำระภายในวันที่กำหนดไว้ในหนังสือทวงถาม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56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  : 40%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มาชำระเกินวันที่กำหนดไว้ในหนังสือแจ้งทวงถาม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576">
                <a:tc>
                  <a:txBody>
                    <a:bodyPr/>
                    <a:lstStyle/>
                    <a:p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1%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ต่อเดือนที่ค้างชำระ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096">
                <a:tc>
                  <a:txBody>
                    <a:bodyPr/>
                    <a:lstStyle/>
                    <a:p>
                      <a:r>
                        <a:rPr lang="th-TH" sz="1500" b="1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บทลงโทษ</a:t>
                      </a:r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:</a:t>
                      </a:r>
                      <a:r>
                        <a:rPr lang="th-TH" sz="1500" b="1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เบี้ยปรับ, เงินเพิ่ม, อายัดทรัพย์สินและขายทอดตลาด                              </a:t>
                      </a:r>
                    </a:p>
                    <a:p>
                      <a:r>
                        <a:rPr lang="th-TH" sz="1500" b="1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ระงับ</a:t>
                      </a:r>
                      <a:r>
                        <a:rPr lang="th-TH" sz="1500" b="1" dirty="0" err="1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การทำ</a:t>
                      </a:r>
                      <a:r>
                        <a:rPr lang="th-TH" sz="1500" b="1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นิติกรรมที่ดิน</a:t>
                      </a:r>
                    </a:p>
                  </a:txBody>
                  <a:tcPr marT="60960" marB="6096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ตาราง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377242"/>
              </p:ext>
            </p:extLst>
          </p:nvPr>
        </p:nvGraphicFramePr>
        <p:xfrm>
          <a:off x="4855046" y="4236593"/>
          <a:ext cx="4104456" cy="19812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1105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ยื่นแบบ 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– มีนาคม  2565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ชำระภาษี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ภายใน 15 วัน นับแต่วันรับแจ้งเตือนการประเมิน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ค่าปรับ 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ไม่มายื่นแบบตามกำหนด ปรับ 5,000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– 50,000 บาท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989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ไม่ชำระเงินภายใน 15 วัน นับแต่วันรับแจ้งประเมิน คิดเงินเพิ่ม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</a:t>
                      </a:r>
                    </a:p>
                    <a:p>
                      <a:pPr algn="l"/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2%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ผู้เสียภาษี  </a:t>
                      </a:r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เจ้าของหรือผู้ครอบครองป้าย</a:t>
                      </a:r>
                    </a:p>
                  </a:txBody>
                  <a:tcPr marT="60960" marB="60960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สี่เหลี่ยมผืนผ้า 14"/>
          <p:cNvSpPr/>
          <p:nvPr/>
        </p:nvSpPr>
        <p:spPr>
          <a:xfrm>
            <a:off x="683085" y="6346056"/>
            <a:ext cx="7658596" cy="404482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0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ติดต่อ กองคลัง เทศบาลตำบลเขาฉกรรจ์ อำเภอเขาฉกรรจ์ จังหวัดสระแก้ว โทร 037-247210 ต่อ 18</a:t>
            </a: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3154856" y="165579"/>
            <a:ext cx="6117734" cy="866147"/>
          </a:xfrm>
          <a:prstGeom prst="rect">
            <a:avLst/>
          </a:prstGeom>
          <a:noFill/>
        </p:spPr>
        <p:txBody>
          <a:bodyPr wrap="squar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เรื่อง กำหนดการชำระภาษีที่ดินและสิ่งปลูกสร้าง</a:t>
            </a:r>
          </a:p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และภาษีป้าย ประจำปี พ.ศ.2565 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363034" y="3718322"/>
            <a:ext cx="1029449" cy="40011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cs typeface="TH SarabunIT๙" pitchFamily="34" charset="-34"/>
              </a:rPr>
              <a:t>ภาษีป้าย</a:t>
            </a: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145126" y="-111309"/>
            <a:ext cx="2736304" cy="712258"/>
          </a:xfrm>
          <a:prstGeom prst="rect">
            <a:avLst/>
          </a:prstGeom>
          <a:noFill/>
        </p:spPr>
        <p:txBody>
          <a:bodyPr wrap="squar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40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จดหมายข่าว</a:t>
            </a:r>
          </a:p>
        </p:txBody>
      </p:sp>
      <p:pic>
        <p:nvPicPr>
          <p:cNvPr id="2" name="รูปภาพ 1">
            <a:extLst>
              <a:ext uri="{FF2B5EF4-FFF2-40B4-BE49-F238E27FC236}">
                <a16:creationId xmlns:a16="http://schemas.microsoft.com/office/drawing/2014/main" id="{1C755088-B843-4363-93BD-C336B26B99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431" y="403908"/>
            <a:ext cx="1514475" cy="150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931187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291</Words>
  <Application>Microsoft Office PowerPoint</Application>
  <PresentationFormat>นำเสนอทางหน้าจอ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TH SarabunIT๙</vt:lpstr>
      <vt:lpstr>TH SarabunPSK</vt:lpstr>
      <vt:lpstr>ชุดรูปแบบของ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Win10x64Bit</cp:lastModifiedBy>
  <cp:revision>103</cp:revision>
  <cp:lastPrinted>2022-03-21T04:15:11Z</cp:lastPrinted>
  <dcterms:created xsi:type="dcterms:W3CDTF">2020-10-22T06:21:09Z</dcterms:created>
  <dcterms:modified xsi:type="dcterms:W3CDTF">2022-03-21T04:45:38Z</dcterms:modified>
</cp:coreProperties>
</file>